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334" r:id="rId15"/>
    <p:sldId id="335" r:id="rId16"/>
    <p:sldId id="336" r:id="rId17"/>
    <p:sldId id="337" r:id="rId18"/>
    <p:sldId id="338" r:id="rId19"/>
    <p:sldId id="339"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8" r:id="rId37"/>
    <p:sldId id="359" r:id="rId38"/>
    <p:sldId id="360" r:id="rId39"/>
    <p:sldId id="362" r:id="rId40"/>
    <p:sldId id="363" r:id="rId41"/>
    <p:sldId id="364" r:id="rId42"/>
    <p:sldId id="366" r:id="rId43"/>
    <p:sldId id="367" r:id="rId44"/>
    <p:sldId id="368"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8" d="100"/>
          <a:sy n="98" d="100"/>
        </p:scale>
        <p:origin x="133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5608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29346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panose="020B0604020104020204" pitchFamily="34" charset="0"/>
                <a:ea typeface="SF Pro" pitchFamily="2" charset="0"/>
                <a:cs typeface="SF Pro" pitchFamily="2" charset="0"/>
              </a:rPr>
              <a:t>Dzung</a:t>
            </a:r>
            <a:r>
              <a:rPr lang="en-US" dirty="0" smtClean="0">
                <a:solidFill>
                  <a:schemeClr val="bg2"/>
                </a:solidFill>
                <a:latin typeface="Abadi" panose="020B0604020104020204" pitchFamily="34" charset="0"/>
                <a:ea typeface="SF Pro" pitchFamily="2" charset="0"/>
                <a:cs typeface="SF Pro" pitchFamily="2" charset="0"/>
              </a:rPr>
              <a:t> Do</a:t>
            </a:r>
          </a:p>
          <a:p>
            <a:r>
              <a:rPr lang="en-US" dirty="0" smtClean="0">
                <a:solidFill>
                  <a:schemeClr val="bg2"/>
                </a:solidFill>
                <a:latin typeface="Abadi" panose="020B0604020104020204" pitchFamily="34" charset="0"/>
                <a:ea typeface="SF Pro" pitchFamily="2" charset="0"/>
                <a:cs typeface="SF Pro" pitchFamily="2" charset="0"/>
              </a:rPr>
              <a:t>20/05/2023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Slide Number Placeholder 3">
            <a:extLst>
              <a:ext uri="{FF2B5EF4-FFF2-40B4-BE49-F238E27FC236}">
                <a16:creationId xmlns:a16="http://schemas.microsoft.com/office/drawing/2014/main" id="{EE021CA9-7CB7-1046-8FA0-21F127C19A5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solidFill>
                  <a:schemeClr val="accent3">
                    <a:lumMod val="25000"/>
                  </a:schemeClr>
                </a:solidFill>
                <a:latin typeface="Abadi" panose="020B0604020104020204" pitchFamily="34" charset="0"/>
              </a:rPr>
              <a:t>We performed EDA </a:t>
            </a:r>
          </a:p>
          <a:p>
            <a:r>
              <a:rPr lang="en-US" sz="2200" dirty="0" smtClean="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smtClean="0">
                <a:solidFill>
                  <a:schemeClr val="accent3">
                    <a:lumMod val="25000"/>
                  </a:schemeClr>
                </a:solidFill>
                <a:latin typeface="Abadi" panose="020B0604020104020204" pitchFamily="34" charset="0"/>
              </a:rPr>
              <a:t>We created landing outcome label from outcome column </a:t>
            </a:r>
          </a:p>
          <a:p>
            <a:r>
              <a:rPr lang="en-US" sz="2200" dirty="0" smtClean="0">
                <a:solidFill>
                  <a:schemeClr val="accent3">
                    <a:lumMod val="25000"/>
                  </a:schemeClr>
                </a:solidFill>
                <a:latin typeface="Abadi" panose="020B0604020104020204" pitchFamily="34" charset="0"/>
              </a:rPr>
              <a:t>The link to the notebook is </a:t>
            </a:r>
            <a:r>
              <a:rPr lang="en-US" dirty="0" smtClean="0"/>
              <a:t>https</a:t>
            </a:r>
            <a:r>
              <a:rPr lang="en-US" dirty="0"/>
              <a:t>://github.com/KaiFly/IBM-Data-Science-Course/blob/main/Data%20Science%20Capstone/Week1%20Spacex-Data%20wrangling.ipynb</a:t>
            </a:r>
            <a:endParaRPr lang="en-US" dirty="0" smtClean="0"/>
          </a:p>
          <a:p>
            <a:endParaRPr lang="en-US" dirty="0"/>
          </a:p>
        </p:txBody>
      </p:sp>
      <p:sp>
        <p:nvSpPr>
          <p:cNvPr id="9"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0"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11" name="Picture 10">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https://github.com/KaiFly/IBM-Data-Science-Course/blob/main/Data%20Science%20Capstone/EDA%20with%20Visualization%20lab.ipynb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2"/>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1071662" y="1087699"/>
            <a:ext cx="4616942" cy="2638495"/>
          </a:xfrm>
          <a:prstGeom prst="rect">
            <a:avLst/>
          </a:prstGeom>
        </p:spPr>
      </p:pic>
    </p:spTree>
    <p:extLst>
      <p:ext uri="{BB962C8B-B14F-4D97-AF65-F5344CB8AC3E}">
        <p14:creationId xmlns:p14="http://schemas.microsoft.com/office/powerpoint/2010/main" val="3222473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0"/>
            <a:ext cx="9745589" cy="513053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We </a:t>
            </a:r>
            <a:r>
              <a:rPr lang="en-US" sz="2200" dirty="0">
                <a:solidFill>
                  <a:schemeClr val="accent3">
                    <a:lumMod val="25000"/>
                  </a:schemeClr>
                </a:solidFill>
                <a:latin typeface="Abadi"/>
              </a:rPr>
              <a:t>applied EDA with SQL to get insight from the </a:t>
            </a:r>
            <a:r>
              <a:rPr lang="en-US" sz="2200" dirty="0" smtClean="0">
                <a:solidFill>
                  <a:schemeClr val="accent3">
                    <a:lumMod val="25000"/>
                  </a:schemeClr>
                </a:solidFill>
                <a:latin typeface="Abadi"/>
              </a:rPr>
              <a:t>data</a:t>
            </a: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 </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rgbClr val="FF0000"/>
                </a:solidFill>
                <a:latin typeface="Abadi"/>
              </a:rPr>
              <a:t>The names of unique launch sites </a:t>
            </a:r>
            <a:endParaRPr lang="en-US" sz="1700" dirty="0" smtClean="0">
              <a:solidFill>
                <a:srgbClr val="FF0000"/>
              </a:solidFill>
              <a:latin typeface="Abadi"/>
            </a:endParaRPr>
          </a:p>
          <a:p>
            <a:pPr lvl="1">
              <a:lnSpc>
                <a:spcPct val="100000"/>
              </a:lnSpc>
              <a:spcBef>
                <a:spcPts val="1400"/>
              </a:spcBef>
              <a:buFontTx/>
              <a:buChar char="-"/>
            </a:pPr>
            <a:r>
              <a:rPr lang="en-US" sz="1700" dirty="0" smtClean="0">
                <a:solidFill>
                  <a:srgbClr val="FF0000"/>
                </a:solidFill>
                <a:latin typeface="Abadi"/>
              </a:rPr>
              <a:t>The </a:t>
            </a:r>
            <a:r>
              <a:rPr lang="en-US" sz="1700" dirty="0">
                <a:solidFill>
                  <a:srgbClr val="FF0000"/>
                </a:solidFill>
                <a:latin typeface="Abadi"/>
              </a:rPr>
              <a:t>total payload mass </a:t>
            </a:r>
            <a:endParaRPr lang="en-US" sz="1700" dirty="0" smtClean="0">
              <a:solidFill>
                <a:srgbClr val="FF0000"/>
              </a:solidFill>
              <a:latin typeface="Abadi"/>
            </a:endParaRPr>
          </a:p>
          <a:p>
            <a:pPr lvl="1">
              <a:lnSpc>
                <a:spcPct val="100000"/>
              </a:lnSpc>
              <a:spcBef>
                <a:spcPts val="1400"/>
              </a:spcBef>
              <a:buFontTx/>
              <a:buChar char="-"/>
            </a:pPr>
            <a:r>
              <a:rPr lang="en-US" sz="1700" dirty="0" smtClean="0">
                <a:solidFill>
                  <a:srgbClr val="FF0000"/>
                </a:solidFill>
                <a:latin typeface="Abadi"/>
              </a:rPr>
              <a:t>The </a:t>
            </a:r>
            <a:r>
              <a:rPr lang="en-US" sz="1700" dirty="0">
                <a:solidFill>
                  <a:srgbClr val="FF0000"/>
                </a:solidFill>
                <a:latin typeface="Abadi"/>
              </a:rPr>
              <a:t>average payload mass carried </a:t>
            </a:r>
            <a:endParaRPr lang="en-US" sz="1700" dirty="0" smtClean="0">
              <a:solidFill>
                <a:srgbClr val="FF0000"/>
              </a:solidFill>
              <a:latin typeface="Abadi"/>
            </a:endParaRPr>
          </a:p>
          <a:p>
            <a:pPr lvl="1">
              <a:lnSpc>
                <a:spcPct val="100000"/>
              </a:lnSpc>
              <a:spcBef>
                <a:spcPts val="1400"/>
              </a:spcBef>
              <a:buFontTx/>
              <a:buChar char="-"/>
            </a:pPr>
            <a:r>
              <a:rPr lang="en-US" sz="1700" dirty="0" smtClean="0">
                <a:solidFill>
                  <a:srgbClr val="FF0000"/>
                </a:solidFill>
                <a:latin typeface="Abadi"/>
              </a:rPr>
              <a:t>The </a:t>
            </a:r>
            <a:r>
              <a:rPr lang="en-US" sz="1700" dirty="0">
                <a:solidFill>
                  <a:srgbClr val="FF0000"/>
                </a:solidFill>
                <a:latin typeface="Abadi"/>
              </a:rPr>
              <a:t>total number of successful and failure mission outcomes</a:t>
            </a:r>
          </a:p>
          <a:p>
            <a:pPr lvl="1">
              <a:lnSpc>
                <a:spcPct val="100000"/>
              </a:lnSpc>
              <a:spcBef>
                <a:spcPts val="1400"/>
              </a:spcBef>
              <a:buFontTx/>
              <a:buChar char="-"/>
            </a:pPr>
            <a:r>
              <a:rPr lang="en-US" sz="1700" dirty="0">
                <a:solidFill>
                  <a:srgbClr val="FF0000"/>
                </a:solidFill>
                <a:latin typeface="Abadi"/>
              </a:rPr>
              <a:t>The failed landing outcomes in drone ship, their booster </a:t>
            </a:r>
            <a:r>
              <a:rPr lang="en-US" sz="1700" dirty="0" smtClean="0">
                <a:solidFill>
                  <a:srgbClr val="FF0000"/>
                </a:solidFill>
                <a:latin typeface="Abadi"/>
              </a:rPr>
              <a:t>version, launch </a:t>
            </a:r>
            <a:r>
              <a:rPr lang="en-US" sz="1700" dirty="0">
                <a:solidFill>
                  <a:srgbClr val="FF0000"/>
                </a:solidFill>
                <a:latin typeface="Abadi"/>
              </a:rPr>
              <a:t>site names.</a:t>
            </a:r>
            <a:endParaRPr lang="en-US" sz="2200" dirty="0">
              <a:solidFill>
                <a:srgbClr val="FF0000"/>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https://github.com/KaiFly/IBM-Data-Science-Course/blob/main/Data%20Science%20Capstone/Week2%20%20EDA%20SQL%20Coursera.ipynb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468216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5012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907364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https://github.com/KaiFly/IBM-Data-Science-Course/blob/main/Data%20Science%20Capstone/Week4%20Machine%20Learning%20Prediction%20lab.ipynb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739820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54513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13701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1213731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9945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77636"/>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635570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1084568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4282387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140905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004561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2362811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1880143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66375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53409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23037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t>
            </a:r>
            <a:r>
              <a:rPr lang="en-US" sz="1800" dirty="0">
                <a:solidFill>
                  <a:schemeClr val="accent3">
                    <a:lumMod val="25000"/>
                  </a:schemeClr>
                </a:solidFill>
                <a:latin typeface="Abadi" panose="020B0604020104020204" pitchFamily="34" charset="0"/>
              </a:rPr>
              <a:t>API and </a:t>
            </a:r>
            <a:r>
              <a:rPr lang="en-US" sz="1800" dirty="0" smtClean="0">
                <a:solidFill>
                  <a:schemeClr val="accent3">
                    <a:lumMod val="25000"/>
                  </a:schemeClr>
                </a:solidFill>
                <a:latin typeface="Abadi" panose="020B0604020104020204" pitchFamily="34" charset="0"/>
              </a:rPr>
              <a:t>Web Scraping</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Data </a:t>
            </a:r>
            <a:r>
              <a:rPr lang="en-US" sz="1800" dirty="0">
                <a:solidFill>
                  <a:schemeClr val="accent3">
                    <a:lumMod val="25000"/>
                  </a:schemeClr>
                </a:solidFill>
                <a:latin typeface="Abadi" panose="020B0604020104020204" pitchFamily="34" charset="0"/>
              </a:rPr>
              <a:t>Wrangling</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Exploratory </a:t>
            </a:r>
            <a:r>
              <a:rPr lang="en-US" sz="1800" dirty="0">
                <a:solidFill>
                  <a:schemeClr val="accent3">
                    <a:lumMod val="25000"/>
                  </a:schemeClr>
                </a:solidFill>
                <a:latin typeface="Abadi" panose="020B0604020104020204" pitchFamily="34" charset="0"/>
              </a:rPr>
              <a:t>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Machine </a:t>
            </a:r>
            <a:r>
              <a:rPr lang="en-US" sz="1800" dirty="0">
                <a:solidFill>
                  <a:schemeClr val="accent3">
                    <a:lumMod val="25000"/>
                  </a:schemeClr>
                </a:solidFill>
                <a:latin typeface="Abadi" panose="020B0604020104020204" pitchFamily="34" charset="0"/>
              </a:rPr>
              <a:t>Learning </a:t>
            </a:r>
            <a:r>
              <a:rPr lang="en-US" sz="1800" dirty="0" smtClean="0">
                <a:solidFill>
                  <a:schemeClr val="accent3">
                    <a:lumMod val="25000"/>
                  </a:schemeClr>
                </a:solidFill>
                <a:latin typeface="Abadi" panose="020B0604020104020204" pitchFamily="34" charset="0"/>
              </a:rPr>
              <a:t>Model</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EDA </a:t>
            </a:r>
            <a:r>
              <a:rPr lang="en-US" sz="1800" dirty="0" smtClean="0">
                <a:solidFill>
                  <a:schemeClr val="accent3">
                    <a:lumMod val="25000"/>
                  </a:schemeClr>
                </a:solidFill>
                <a:latin typeface="Abadi" panose="020B0604020104020204" pitchFamily="34" charset="0"/>
              </a:rPr>
              <a:t>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a:t>
            </a:r>
            <a:r>
              <a:rPr lang="en-US" sz="1800" dirty="0" smtClean="0">
                <a:solidFill>
                  <a:schemeClr val="accent3">
                    <a:lumMod val="25000"/>
                  </a:schemeClr>
                </a:solidFill>
                <a:latin typeface="Abadi" panose="020B0604020104020204" pitchFamily="34" charset="0"/>
              </a:rPr>
              <a:t>Tools</a:t>
            </a:r>
          </a:p>
          <a:p>
            <a:pPr lvl="1">
              <a:lnSpc>
                <a:spcPct val="100000"/>
              </a:lnSpc>
              <a:spcBef>
                <a:spcPts val="1400"/>
              </a:spcBef>
              <a:buFontTx/>
              <a:buChar char="-"/>
            </a:pPr>
            <a:r>
              <a:rPr lang="en-US" sz="1800" dirty="0" smtClean="0">
                <a:solidFill>
                  <a:schemeClr val="accent3">
                    <a:lumMod val="25000"/>
                  </a:schemeClr>
                </a:solidFill>
                <a:latin typeface="Abadi" panose="020B0604020104020204" pitchFamily="34" charset="0"/>
              </a:rPr>
              <a:t>Prediction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852308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995546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2533947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2985958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1485787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3769239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1565101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2149094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88595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73816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73254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19927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smtClean="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Data collection using </a:t>
            </a:r>
            <a:r>
              <a:rPr lang="en-US" sz="1900" dirty="0" err="1" smtClean="0">
                <a:solidFill>
                  <a:schemeClr val="accent3">
                    <a:lumMod val="25000"/>
                  </a:schemeClr>
                </a:solidFill>
                <a:latin typeface="Abadi" panose="020B0604020104020204" pitchFamily="34" charset="0"/>
              </a:rPr>
              <a:t>SpaceX</a:t>
            </a:r>
            <a:r>
              <a:rPr lang="en-US" sz="1900" dirty="0" smtClean="0">
                <a:solidFill>
                  <a:schemeClr val="accent3">
                    <a:lumMod val="25000"/>
                  </a:schemeClr>
                </a:solidFill>
                <a:latin typeface="Abadi" panose="020B0604020104020204" pitchFamily="34" charset="0"/>
              </a:rPr>
              <a:t> API and </a:t>
            </a:r>
            <a:r>
              <a:rPr lang="en-US" sz="1900" dirty="0" err="1" smtClean="0">
                <a:solidFill>
                  <a:schemeClr val="accent3">
                    <a:lumMod val="25000"/>
                  </a:schemeClr>
                </a:solidFill>
                <a:latin typeface="Abadi" panose="020B0604020104020204" pitchFamily="34" charset="0"/>
              </a:rPr>
              <a:t>getFalcon</a:t>
            </a:r>
            <a:r>
              <a:rPr lang="en-US" sz="1900" dirty="0" smtClean="0">
                <a:solidFill>
                  <a:schemeClr val="accent3">
                    <a:lumMod val="25000"/>
                  </a:schemeClr>
                </a:solidFill>
                <a:latin typeface="Abadi" panose="020B0604020104020204" pitchFamily="34" charset="0"/>
              </a:rPr>
              <a:t> </a:t>
            </a:r>
            <a:r>
              <a:rPr lang="en-US" sz="1900" dirty="0">
                <a:solidFill>
                  <a:schemeClr val="accent3">
                    <a:lumMod val="25000"/>
                  </a:schemeClr>
                </a:solidFill>
                <a:latin typeface="Abadi" panose="020B0604020104020204" pitchFamily="34" charset="0"/>
              </a:rPr>
              <a:t>9 launch records with </a:t>
            </a:r>
            <a:r>
              <a:rPr lang="en-US" sz="1900" dirty="0" err="1">
                <a:solidFill>
                  <a:schemeClr val="accent3">
                    <a:lumMod val="25000"/>
                  </a:schemeClr>
                </a:solidFill>
                <a:latin typeface="Abadi" panose="020B0604020104020204" pitchFamily="34" charset="0"/>
              </a:rPr>
              <a:t>BeautifulSoup</a:t>
            </a:r>
            <a:r>
              <a:rPr lang="en-US" sz="1900" dirty="0" smtClean="0">
                <a:solidFill>
                  <a:schemeClr val="accent3">
                    <a:lumMod val="25000"/>
                  </a:schemeClr>
                </a:solidFill>
                <a:latin typeface="Abadi" panose="020B0604020104020204" pitchFamily="34" charset="0"/>
              </a:rPr>
              <a:t>.</a:t>
            </a:r>
          </a:p>
          <a:p>
            <a:pPr marL="457200" lvl="1" indent="0" algn="just">
              <a:lnSpc>
                <a:spcPct val="100000"/>
              </a:lnSpc>
              <a:spcBef>
                <a:spcPts val="1400"/>
              </a:spcBef>
              <a:buNone/>
            </a:pPr>
            <a:endParaRPr lang="en-US" sz="1900" dirty="0" smtClean="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We then cleaned the data : Null/Missing Handling, Outlier Removing.</a:t>
            </a:r>
          </a:p>
          <a:p>
            <a:pPr lvl="1" algn="just">
              <a:lnSpc>
                <a:spcPct val="100000"/>
              </a:lnSpc>
              <a:spcBef>
                <a:spcPts val="1400"/>
              </a:spcBef>
              <a:buFontTx/>
              <a:buChar char="-"/>
            </a:pPr>
            <a:endParaRPr lang="en-US" sz="1900" dirty="0" smtClean="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The objective is that we want to parse the table and convert it to a pandas </a:t>
            </a:r>
            <a:r>
              <a:rPr lang="en-US" sz="1900" dirty="0" err="1" smtClean="0">
                <a:solidFill>
                  <a:schemeClr val="accent3">
                    <a:lumMod val="25000"/>
                  </a:schemeClr>
                </a:solidFill>
                <a:latin typeface="Abadi" panose="020B0604020104020204" pitchFamily="34" charset="0"/>
              </a:rPr>
              <a:t>dataframe</a:t>
            </a:r>
            <a:endParaRPr lang="en-US" sz="1800" dirty="0" smtClean="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7" name="Slide Number Placeholder 5">
            <a:extLst>
              <a:ext uri="{FF2B5EF4-FFF2-40B4-BE49-F238E27FC236}">
                <a16:creationId xmlns:a16="http://schemas.microsoft.com/office/drawing/2014/main" id="{772D0411-8FF8-C540-84AE-DBA0703D368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8</a:t>
            </a:fld>
            <a:endParaRPr lang="en-US"/>
          </a:p>
        </p:txBody>
      </p:sp>
      <p:sp>
        <p:nvSpPr>
          <p:cNvPr id="8" name="Text Placeholder 2">
            <a:extLst>
              <a:ext uri="{FF2B5EF4-FFF2-40B4-BE49-F238E27FC236}">
                <a16:creationId xmlns:a16="http://schemas.microsoft.com/office/drawing/2014/main" id="{AB0AB2AC-B7E6-6849-9AE9-697369407F8F}"/>
              </a:ext>
            </a:extLst>
          </p:cNvPr>
          <p:cNvSpPr txBox="1">
            <a:spLocks/>
          </p:cNvSpPr>
          <p:nvPr/>
        </p:nvSpPr>
        <p:spPr>
          <a:xfrm>
            <a:off x="820738" y="1800225"/>
            <a:ext cx="4640263" cy="422592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used the get request to 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https://github.com/KaiFly/IBM-Data-Science-Course/blob/main/Data%20Science%20Capstone/Week1%20SpaceX%20Falcon%20Data%20Collection-Wrangling.ipynb</a:t>
            </a:r>
            <a:endParaRPr lang="en-US" dirty="0"/>
          </a:p>
        </p:txBody>
      </p:sp>
      <p:sp>
        <p:nvSpPr>
          <p:cNvPr id="9"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 name="Picture 9">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385786" y="1484131"/>
            <a:ext cx="4657971" cy="433773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9</a:t>
            </a:fld>
            <a:endParaRPr lang="en-US"/>
          </a:p>
        </p:txBody>
      </p:sp>
      <p:sp>
        <p:nvSpPr>
          <p:cNvPr id="8" name="Text Placeholder 2">
            <a:extLst>
              <a:ext uri="{FF2B5EF4-FFF2-40B4-BE49-F238E27FC236}">
                <a16:creationId xmlns:a16="http://schemas.microsoft.com/office/drawing/2014/main" id="{AB0AB2AC-B7E6-6849-9AE9-697369407F8F}"/>
              </a:ext>
            </a:extLst>
          </p:cNvPr>
          <p:cNvSpPr txBox="1">
            <a:spLocks/>
          </p:cNvSpPr>
          <p:nvPr/>
        </p:nvSpPr>
        <p:spPr>
          <a:xfrm>
            <a:off x="820737" y="1477107"/>
            <a:ext cx="4821305" cy="529334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We applied web scrapping to </a:t>
            </a:r>
            <a:r>
              <a:rPr lang="en-US" sz="2200" dirty="0" err="1" smtClean="0">
                <a:solidFill>
                  <a:schemeClr val="accent3">
                    <a:lumMod val="25000"/>
                  </a:schemeClr>
                </a:solidFill>
                <a:latin typeface="Abadi"/>
              </a:rPr>
              <a:t>webscrap</a:t>
            </a:r>
            <a:r>
              <a:rPr lang="en-US" sz="2200" dirty="0" smtClean="0">
                <a:solidFill>
                  <a:schemeClr val="accent3">
                    <a:lumMod val="25000"/>
                  </a:schemeClr>
                </a:solidFill>
                <a:latin typeface="Abadi"/>
              </a:rPr>
              <a:t> Falcon 9 launch records with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 </a:t>
            </a:r>
          </a:p>
          <a:p>
            <a:pPr>
              <a:lnSpc>
                <a:spcPct val="100000"/>
              </a:lnSpc>
              <a:spcBef>
                <a:spcPts val="1400"/>
              </a:spcBef>
            </a:pPr>
            <a:r>
              <a:rPr lang="en-US" sz="2200" dirty="0" smtClean="0">
                <a:solidFill>
                  <a:schemeClr val="accent3">
                    <a:lumMod val="25000"/>
                  </a:schemeClr>
                </a:solidFill>
                <a:latin typeface="Abadi"/>
              </a:rPr>
              <a:t>We parsed the table and converted it into a pandas </a:t>
            </a:r>
            <a:r>
              <a:rPr lang="en-US" sz="2200" dirty="0" err="1" smtClean="0">
                <a:solidFill>
                  <a:schemeClr val="accent3">
                    <a:lumMod val="25000"/>
                  </a:schemeClr>
                </a:solidFill>
                <a:latin typeface="Abadi"/>
              </a:rPr>
              <a:t>dataframe</a:t>
            </a:r>
            <a:r>
              <a:rPr lang="en-US" sz="2200" dirty="0" smtClean="0">
                <a:solidFill>
                  <a:schemeClr val="accent3">
                    <a:lumMod val="25000"/>
                  </a:schemeClr>
                </a:solidFill>
                <a:latin typeface="Abadi"/>
              </a:rPr>
              <a:t>.</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https://github.com/KaiFly/IBM-Data-Science-Course/blob/main/Data%20Science%20Capstone/Week1%20Web%20scraping%20Falcon%209%20and%20Falcon%20Heavy%20Launches%20Records%20from%20Wikipedia.ipynb</a:t>
            </a:r>
            <a:endParaRPr lang="en-US" sz="2400" dirty="0"/>
          </a:p>
        </p:txBody>
      </p:sp>
      <p:sp>
        <p:nvSpPr>
          <p:cNvPr id="9"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0"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stretch>
            <a:fillRect/>
          </a:stretch>
        </p:blipFill>
        <p:spPr>
          <a:xfrm>
            <a:off x="5755031" y="1754876"/>
            <a:ext cx="5682980" cy="345111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schemas.microsoft.com/office/infopath/2007/PartnerControls"/>
    <ds:schemaRef ds:uri="http://purl.org/dc/elements/1.1/"/>
    <ds:schemaRef ds:uri="http://www.w3.org/XML/1998/namespace"/>
    <ds:schemaRef ds:uri="f80a141d-92ca-4d3d-9308-f7e7b1d44ce8"/>
    <ds:schemaRef ds:uri="http://schemas.openxmlformats.org/package/2006/metadata/core-properties"/>
    <ds:schemaRef ds:uri="155be751-a274-42e8-93fb-f39d3b9bccc8"/>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102</TotalTime>
  <Words>1426</Words>
  <Application>Microsoft Office PowerPoint</Application>
  <PresentationFormat>Widescreen</PresentationFormat>
  <Paragraphs>201</Paragraphs>
  <Slides>41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Admin</cp:lastModifiedBy>
  <cp:revision>206</cp:revision>
  <dcterms:created xsi:type="dcterms:W3CDTF">2021-04-29T18:58:34Z</dcterms:created>
  <dcterms:modified xsi:type="dcterms:W3CDTF">2023-05-20T04:25:05Z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